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259" r:id="rId3"/>
    <p:sldId id="294" r:id="rId4"/>
    <p:sldId id="321" r:id="rId5"/>
    <p:sldId id="326" r:id="rId6"/>
    <p:sldId id="330" r:id="rId7"/>
    <p:sldId id="338" r:id="rId8"/>
    <p:sldId id="327" r:id="rId9"/>
    <p:sldId id="332" r:id="rId10"/>
    <p:sldId id="339" r:id="rId11"/>
    <p:sldId id="340" r:id="rId12"/>
    <p:sldId id="341" r:id="rId13"/>
    <p:sldId id="342" r:id="rId14"/>
    <p:sldId id="343" r:id="rId15"/>
    <p:sldId id="328" r:id="rId16"/>
    <p:sldId id="334" r:id="rId17"/>
    <p:sldId id="336" r:id="rId18"/>
    <p:sldId id="331" r:id="rId19"/>
    <p:sldId id="297" r:id="rId20"/>
  </p:sldIdLst>
  <p:sldSz cx="12190413" cy="6859588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13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27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439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252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066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879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692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506" algn="l" defTabSz="995627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A85"/>
    <a:srgbClr val="1A76D4"/>
    <a:srgbClr val="7EB1DE"/>
    <a:srgbClr val="FBFBFB"/>
    <a:srgbClr val="0C0F14"/>
    <a:srgbClr val="C7CF21"/>
    <a:srgbClr val="81B02C"/>
    <a:srgbClr val="455E18"/>
    <a:srgbClr val="2A6561"/>
    <a:srgbClr val="B2D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 autoAdjust="0"/>
    <p:restoredTop sz="95369" autoAdjust="0"/>
  </p:normalViewPr>
  <p:slideViewPr>
    <p:cSldViewPr>
      <p:cViewPr>
        <p:scale>
          <a:sx n="80" d="100"/>
          <a:sy n="80" d="100"/>
        </p:scale>
        <p:origin x="-1013" y="-115"/>
      </p:cViewPr>
      <p:guideLst>
        <p:guide orient="horz" pos="2161"/>
        <p:guide pos="28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13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27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439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252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066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879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692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506" algn="l" defTabSz="995627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8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455247" y="5041548"/>
            <a:ext cx="5184576" cy="83651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51" tIns="49775" rIns="99551" bIns="4977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095207" y="2953315"/>
            <a:ext cx="5616623" cy="198479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51" tIns="49775" rIns="99551" bIns="4977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80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5"/>
            <a:ext cx="10971373" cy="798753"/>
          </a:xfrm>
        </p:spPr>
        <p:txBody>
          <a:bodyPr vert="horz" lIns="99551" tIns="49775" rIns="99551" bIns="49775" rtlCol="0" anchor="ctr">
            <a:normAutofit/>
          </a:bodyPr>
          <a:lstStyle>
            <a:lvl1pPr algn="l" defTabSz="995627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52A8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3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3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3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3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3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3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5"/>
            <a:ext cx="10971372" cy="798753"/>
          </a:xfrm>
        </p:spPr>
        <p:txBody>
          <a:bodyPr vert="horz" lIns="99551" tIns="49775" rIns="99551" bIns="49775" rtlCol="0" anchor="ctr">
            <a:normAutofit/>
          </a:bodyPr>
          <a:lstStyle>
            <a:lvl1pPr algn="l" defTabSz="995627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252A8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252A8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241"/>
            <a:ext cx="12190401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0870" y="4149874"/>
            <a:ext cx="9217024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51" tIns="49775" rIns="99551" bIns="4977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2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51" tIns="49775" rIns="99551" bIns="4977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51" tIns="49775" rIns="99551" bIns="4977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8"/>
            <a:ext cx="2844430" cy="292147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8"/>
            <a:ext cx="3860297" cy="292147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8"/>
            <a:ext cx="2844430" cy="292147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27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61" indent="-373361" algn="l" defTabSz="995627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46" indent="-311134" algn="l" defTabSz="995627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533" indent="-248907" algn="l" defTabSz="995627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347" indent="-248907" algn="l" defTabSz="995627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160" indent="-248907" algn="l" defTabSz="995627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972" indent="-248907" algn="l" defTabSz="99562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786" indent="-248907" algn="l" defTabSz="99562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99" indent="-248907" algn="l" defTabSz="99562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413" indent="-248907" algn="l" defTabSz="995627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13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27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439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252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066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879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692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506" algn="l" defTabSz="995627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olice.go.kr/user/bbs/BD_selectBbsList.do?q_bbsCode=1115&amp;estnColumn2=%EB%85%84%EB%8F%84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823398" y="5950074"/>
            <a:ext cx="4032450" cy="648072"/>
          </a:xfrm>
        </p:spPr>
        <p:txBody>
          <a:bodyPr/>
          <a:lstStyle/>
          <a:p>
            <a:r>
              <a:rPr lang="ko-KR" altLang="en-US" sz="2400" dirty="0" err="1" smtClean="0">
                <a:latin typeface="+mn-ea"/>
                <a:ea typeface="+mn-ea"/>
              </a:rPr>
              <a:t>빅데이터분석학</a:t>
            </a:r>
            <a:r>
              <a:rPr lang="ko-KR" altLang="en-US" sz="2400" dirty="0" smtClean="0">
                <a:latin typeface="+mn-ea"/>
                <a:ea typeface="+mn-ea"/>
              </a:rPr>
              <a:t> 정희수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150990" y="3933850"/>
            <a:ext cx="7776864" cy="1984790"/>
          </a:xfrm>
        </p:spPr>
        <p:txBody>
          <a:bodyPr/>
          <a:lstStyle/>
          <a:p>
            <a:r>
              <a:rPr lang="ko-KR" altLang="en-US" b="1" dirty="0" err="1" smtClean="0"/>
              <a:t>머신러닝을</a:t>
            </a:r>
            <a:r>
              <a:rPr lang="ko-KR" altLang="en-US" b="1" dirty="0" smtClean="0"/>
              <a:t> 이용한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마약 범죄 통계 분석 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59" y="3213770"/>
            <a:ext cx="591263" cy="572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413570"/>
            <a:ext cx="7688427" cy="482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46" y="1629594"/>
            <a:ext cx="7385839" cy="179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399462" y="4149874"/>
            <a:ext cx="3396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 </a:t>
            </a:r>
            <a:r>
              <a:rPr lang="en-US" altLang="ko-KR" dirty="0" smtClean="0"/>
              <a:t>train: test = 7:3 </a:t>
            </a:r>
            <a:r>
              <a:rPr lang="ko-KR" altLang="en-US" dirty="0" smtClean="0"/>
              <a:t>분할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모델 학습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모델 평가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06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91" b="28720"/>
          <a:stretch/>
        </p:blipFill>
        <p:spPr>
          <a:xfrm>
            <a:off x="6448500" y="1629594"/>
            <a:ext cx="4309914" cy="2301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89" b="27326"/>
          <a:stretch/>
        </p:blipFill>
        <p:spPr>
          <a:xfrm>
            <a:off x="1394620" y="1629594"/>
            <a:ext cx="4404692" cy="2381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17" b="25679"/>
          <a:stretch/>
        </p:blipFill>
        <p:spPr>
          <a:xfrm>
            <a:off x="6448500" y="4221882"/>
            <a:ext cx="4313734" cy="2470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22598" y="4749469"/>
            <a:ext cx="508985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데이터의 양이 </a:t>
            </a:r>
            <a:r>
              <a:rPr lang="ko-KR" altLang="en-US" dirty="0" smtClean="0"/>
              <a:t>충분하며 </a:t>
            </a:r>
            <a:r>
              <a:rPr lang="ko-KR" altLang="en-US" dirty="0"/>
              <a:t>분류도 다양하다면 </a:t>
            </a:r>
            <a:endParaRPr lang="en-US" altLang="ko-KR" dirty="0"/>
          </a:p>
          <a:p>
            <a:r>
              <a:rPr lang="ko-KR" altLang="en-US" dirty="0"/>
              <a:t>정확도가 어느 정도 높은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2593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13" b="26023"/>
          <a:stretch/>
        </p:blipFill>
        <p:spPr>
          <a:xfrm>
            <a:off x="622598" y="4149874"/>
            <a:ext cx="4327054" cy="243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6" b="25158"/>
          <a:stretch/>
        </p:blipFill>
        <p:spPr>
          <a:xfrm>
            <a:off x="595586" y="1485578"/>
            <a:ext cx="4381078" cy="24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375376" y="3687919"/>
            <a:ext cx="317907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데이터의 양이 적어서</a:t>
            </a:r>
            <a:endParaRPr lang="en-US" altLang="ko-KR" dirty="0" smtClean="0"/>
          </a:p>
          <a:p>
            <a:r>
              <a:rPr lang="ko-KR" altLang="en-US" dirty="0" smtClean="0"/>
              <a:t>정확도가 현저히 낮은 경우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023198" y="3501802"/>
            <a:ext cx="1728192" cy="10801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3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9" y="1347317"/>
            <a:ext cx="6357449" cy="230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0" y="3789834"/>
            <a:ext cx="6804756" cy="291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815286" y="5157986"/>
            <a:ext cx="1152128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51379" y="3784665"/>
            <a:ext cx="337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예측 예시</a:t>
            </a:r>
            <a:r>
              <a:rPr lang="en-US" altLang="ko-KR" sz="2800" dirty="0" smtClean="0"/>
              <a:t>1&gt;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15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1536014"/>
            <a:ext cx="6431330" cy="2491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02" y="3767617"/>
            <a:ext cx="6696744" cy="2864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739355" y="5229994"/>
            <a:ext cx="1084043" cy="15813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43278" y="5662042"/>
            <a:ext cx="1041970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27968" y="4221882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&lt;</a:t>
            </a:r>
            <a:r>
              <a:rPr lang="ko-KR" altLang="en-US" sz="2800" dirty="0" smtClean="0"/>
              <a:t>예측 예시</a:t>
            </a:r>
            <a:r>
              <a:rPr lang="en-US" altLang="ko-KR" sz="2800" dirty="0"/>
              <a:t>2</a:t>
            </a:r>
            <a:r>
              <a:rPr lang="en-US" altLang="ko-KR" sz="2800" dirty="0" smtClean="0"/>
              <a:t>&gt;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86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06463" y="707525"/>
            <a:ext cx="3237233" cy="1100639"/>
            <a:chOff x="3006462" y="707524"/>
            <a:chExt cx="3237233" cy="11006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024989" y="1269554"/>
              <a:ext cx="321870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900" b="1" dirty="0" smtClean="0">
                  <a:solidFill>
                    <a:srgbClr val="252A85"/>
                  </a:solidFill>
                  <a:latin typeface="+mj-lt"/>
                  <a:cs typeface="굴림" pitchFamily="50" charset="-127"/>
                </a:rPr>
                <a:t>기대효과</a:t>
              </a:r>
              <a:endParaRPr kumimoji="1" lang="en-US" altLang="ko-KR" sz="2900" b="1" dirty="0">
                <a:solidFill>
                  <a:srgbClr val="252A85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06462" y="707524"/>
              <a:ext cx="936103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252A85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rgbClr val="252A8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76550" y="2277667"/>
            <a:ext cx="4063272" cy="175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  <a:spAutoFit/>
          </a:bodyPr>
          <a:lstStyle/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데이터의 다양화와 규모화</a:t>
            </a:r>
            <a:endParaRPr kumimoji="1" lang="en-US" altLang="ko-KR" sz="1800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err="1" smtClean="0">
                <a:solidFill>
                  <a:schemeClr val="bg1"/>
                </a:solidFill>
                <a:cs typeface="굴림" pitchFamily="50" charset="-127"/>
              </a:rPr>
              <a:t>식품의약처</a:t>
            </a:r>
            <a:r>
              <a:rPr kumimoji="1" lang="ko-KR" altLang="en-US" sz="1800" dirty="0">
                <a:solidFill>
                  <a:schemeClr val="bg1"/>
                </a:solidFill>
                <a:cs typeface="굴림" pitchFamily="50" charset="-127"/>
              </a:rPr>
              <a:t> </a:t>
            </a:r>
            <a:r>
              <a:rPr kumimoji="1" lang="ko-KR" altLang="en-US" sz="1800" dirty="0" smtClean="0">
                <a:solidFill>
                  <a:schemeClr val="bg1"/>
                </a:solidFill>
                <a:cs typeface="굴림" pitchFamily="50" charset="-127"/>
              </a:rPr>
              <a:t>데이터 활용</a:t>
            </a:r>
            <a:endParaRPr kumimoji="1" lang="en-US" altLang="ko-KR" sz="1800" dirty="0" smtClean="0">
              <a:solidFill>
                <a:schemeClr val="bg1"/>
              </a:solidFill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인공지능 활용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8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800" i="0" dirty="0" smtClean="0">
                <a:latin typeface="+mn-ea"/>
                <a:ea typeface="+mn-ea"/>
              </a:rPr>
              <a:t>현재 데이터는 선택된 카테고리와 원하는 데이터만 추출하여 만든 </a:t>
            </a:r>
            <a:r>
              <a:rPr lang="en-US" altLang="ko-KR" sz="2800" i="0" dirty="0" smtClean="0">
                <a:latin typeface="+mn-ea"/>
                <a:ea typeface="+mn-ea"/>
              </a:rPr>
              <a:t>DB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2800" i="0" dirty="0" smtClean="0">
                <a:latin typeface="+mn-ea"/>
                <a:ea typeface="+mn-ea"/>
              </a:rPr>
              <a:t>더 많은 카테고리와 데이터의 양이 방대해진다면   모델 학습 시 정확도가 높아질 것으로 예상</a:t>
            </a:r>
            <a:endParaRPr lang="en-US" altLang="ko-KR" sz="2800" i="0" dirty="0" smtClean="0">
              <a:latin typeface="+mn-ea"/>
              <a:ea typeface="+mn-ea"/>
            </a:endParaRPr>
          </a:p>
          <a:p>
            <a:pPr marL="457200" indent="-457200">
              <a:buAutoNum type="arabicPeriod"/>
            </a:pPr>
            <a:r>
              <a:rPr lang="ko-KR" altLang="en-US" sz="2800" i="0" dirty="0" smtClean="0">
                <a:latin typeface="+mn-ea"/>
                <a:ea typeface="+mn-ea"/>
              </a:rPr>
              <a:t>마약범죄의 원인 중 의료용 마약 처방도 큰 비중을 차지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2800" i="0" dirty="0" err="1" smtClean="0">
                <a:latin typeface="+mn-ea"/>
                <a:ea typeface="+mn-ea"/>
                <a:sym typeface="Wingdings" panose="05000000000000000000" pitchFamily="2" charset="2"/>
              </a:rPr>
              <a:t>식의약처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DB 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사용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의료용 마약 쇼핑 방지 방안 마련</a:t>
            </a:r>
            <a:endParaRPr lang="en-US" altLang="ko-KR" sz="2800" i="0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en-US" altLang="ko-KR" sz="2800" i="0" dirty="0" smtClean="0">
                <a:latin typeface="+mn-ea"/>
                <a:ea typeface="+mn-ea"/>
              </a:rPr>
              <a:t>24</a:t>
            </a:r>
            <a:r>
              <a:rPr lang="ko-KR" altLang="en-US" sz="2800" i="0" dirty="0" smtClean="0">
                <a:latin typeface="+mn-ea"/>
                <a:ea typeface="+mn-ea"/>
              </a:rPr>
              <a:t>시간 마약 중독 전화 상담 데이터 분석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실질적인 대안 방안 강구에 도움</a:t>
            </a:r>
            <a:endParaRPr lang="en-US" altLang="ko-KR" sz="2800" i="0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인공지능 기술 활용 </a:t>
            </a:r>
            <a:r>
              <a:rPr lang="en-US" altLang="ko-KR" sz="2800" i="0" dirty="0" smtClean="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마약 사범 검거 및 추적 기술 </a:t>
            </a: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개발</a:t>
            </a:r>
            <a:endParaRPr lang="en-US" altLang="ko-KR" sz="2800" i="0" dirty="0" smtClean="0">
              <a:latin typeface="+mn-ea"/>
              <a:ea typeface="+mn-ea"/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ko-KR" altLang="en-US" sz="2800" i="0" dirty="0" smtClean="0">
                <a:latin typeface="+mn-ea"/>
                <a:ea typeface="+mn-ea"/>
                <a:sym typeface="Wingdings" panose="05000000000000000000" pitchFamily="2" charset="2"/>
              </a:rPr>
              <a:t>소지 및 운반에 대한 예방 대책도 마련 가능</a:t>
            </a:r>
            <a:endParaRPr lang="en-US" altLang="ko-KR" sz="2800" i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58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06463" y="707525"/>
            <a:ext cx="3237233" cy="1100639"/>
            <a:chOff x="3006462" y="707524"/>
            <a:chExt cx="3237233" cy="11006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024989" y="1269554"/>
              <a:ext cx="321870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900" b="1" dirty="0" smtClean="0">
                  <a:solidFill>
                    <a:srgbClr val="252A85"/>
                  </a:solidFill>
                  <a:latin typeface="+mj-lt"/>
                  <a:cs typeface="굴림" pitchFamily="50" charset="-127"/>
                </a:rPr>
                <a:t>참고문헌</a:t>
              </a:r>
              <a:endParaRPr kumimoji="1" lang="en-US" altLang="ko-KR" sz="2900" b="1" dirty="0">
                <a:solidFill>
                  <a:srgbClr val="252A85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06462" y="707524"/>
              <a:ext cx="936103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252A85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000" b="1" dirty="0">
                <a:solidFill>
                  <a:srgbClr val="252A8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63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 </a:t>
            </a:r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[1] </a:t>
            </a:r>
            <a:r>
              <a:rPr lang="ko-KR" altLang="en-US" dirty="0" smtClean="0"/>
              <a:t>김민선 </a:t>
            </a:r>
            <a:r>
              <a:rPr lang="en-US" altLang="ko-KR" dirty="0" smtClean="0"/>
              <a:t> “</a:t>
            </a:r>
            <a:r>
              <a:rPr lang="ko-KR" altLang="en-US" dirty="0" smtClean="0"/>
              <a:t>토픽 모델링을 활용한 코로나 </a:t>
            </a:r>
            <a:r>
              <a:rPr lang="en-US" altLang="ko-KR" dirty="0" smtClean="0"/>
              <a:t>19 </a:t>
            </a:r>
            <a:r>
              <a:rPr lang="ko-KR" altLang="en-US" dirty="0" smtClean="0"/>
              <a:t>이후 청소년 마약 관련 이슈 분석</a:t>
            </a:r>
            <a:r>
              <a:rPr lang="en-US" altLang="ko-KR" dirty="0" smtClean="0"/>
              <a:t>”, 2023</a:t>
            </a:r>
          </a:p>
          <a:p>
            <a:r>
              <a:rPr lang="en-US" altLang="ko-KR" dirty="0" smtClean="0"/>
              <a:t>[2] </a:t>
            </a:r>
            <a:r>
              <a:rPr lang="ko-KR" altLang="en-US" dirty="0" smtClean="0"/>
              <a:t>김시원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이은효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서대현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김원빈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주웅진</a:t>
            </a:r>
            <a:r>
              <a:rPr lang="en-US" altLang="ko-KR" dirty="0" smtClean="0"/>
              <a:t> “</a:t>
            </a:r>
            <a:r>
              <a:rPr lang="ko-KR" altLang="en-US" dirty="0" smtClean="0"/>
              <a:t>서울시 스마트치안을 위한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기반 범죄예측 분석방안</a:t>
            </a:r>
            <a:r>
              <a:rPr lang="en-US" altLang="ko-KR" dirty="0" smtClean="0"/>
              <a:t>”</a:t>
            </a:r>
          </a:p>
          <a:p>
            <a:r>
              <a:rPr lang="en-US" altLang="ko-KR" dirty="0" smtClean="0"/>
              <a:t>[3] </a:t>
            </a:r>
            <a:r>
              <a:rPr lang="ko-KR" altLang="en-US" dirty="0" smtClean="0"/>
              <a:t>정용찬 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범죄 데이터를 활용한 재범 예측  통계 기법 비교 분석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랜덤포레스트를</a:t>
            </a:r>
            <a:r>
              <a:rPr lang="ko-KR" altLang="en-US" dirty="0" smtClean="0"/>
              <a:t> 중심으로</a:t>
            </a:r>
            <a:r>
              <a:rPr lang="en-US" altLang="ko-KR" dirty="0" smtClean="0"/>
              <a:t>), 2021</a:t>
            </a:r>
          </a:p>
          <a:p>
            <a:r>
              <a:rPr lang="en-US" altLang="ko-KR" dirty="0" smtClean="0"/>
              <a:t>[4] </a:t>
            </a:r>
            <a:r>
              <a:rPr lang="ko-KR" altLang="en-US" dirty="0" smtClean="0"/>
              <a:t>강현우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멀티모달</a:t>
            </a:r>
            <a:r>
              <a:rPr lang="ko-KR" altLang="en-US" dirty="0" smtClean="0"/>
              <a:t> 데이터 융합을 사용한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 기반의 범죄 발생 예측</a:t>
            </a:r>
            <a:r>
              <a:rPr lang="en-US" altLang="ko-KR" dirty="0" smtClean="0"/>
              <a:t>”, 2017</a:t>
            </a:r>
          </a:p>
          <a:p>
            <a:r>
              <a:rPr lang="en-US" altLang="ko-KR" dirty="0" smtClean="0"/>
              <a:t>[5] </a:t>
            </a:r>
            <a:r>
              <a:rPr lang="ko-KR" altLang="en-US" dirty="0" smtClean="0"/>
              <a:t>황윤재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사용한 촉발범죄  예측 및 분석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주거침입절도범죄를 중심으로</a:t>
            </a:r>
            <a:r>
              <a:rPr lang="en-US" altLang="ko-KR" dirty="0" smtClean="0"/>
              <a:t>), 2023</a:t>
            </a:r>
          </a:p>
          <a:p>
            <a:r>
              <a:rPr lang="en-US" altLang="ko-KR" dirty="0" smtClean="0"/>
              <a:t>[6] </a:t>
            </a:r>
            <a:r>
              <a:rPr lang="ko-KR" altLang="en-US" dirty="0" smtClean="0"/>
              <a:t>허선영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김주영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문태헌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기반 범죄발생 위험지역  예측</a:t>
            </a:r>
            <a:r>
              <a:rPr lang="en-US" altLang="ko-KR" dirty="0" smtClean="0"/>
              <a:t>”, 2018</a:t>
            </a:r>
          </a:p>
          <a:p>
            <a:r>
              <a:rPr lang="en-US" altLang="ko-KR" dirty="0" smtClean="0"/>
              <a:t>[7] </a:t>
            </a:r>
            <a:r>
              <a:rPr lang="ko-KR" altLang="en-US" dirty="0" smtClean="0"/>
              <a:t>이주원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기반 야간에  발생한 범죄예측모형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환경요소의 상관관계를 중심으로</a:t>
            </a:r>
            <a:r>
              <a:rPr lang="en-US" altLang="ko-KR" dirty="0" smtClean="0"/>
              <a:t>), 2022</a:t>
            </a:r>
          </a:p>
          <a:p>
            <a:r>
              <a:rPr lang="en-US" altLang="ko-KR" dirty="0" smtClean="0"/>
              <a:t>[8] </a:t>
            </a:r>
            <a:r>
              <a:rPr lang="ko-KR" altLang="en-US" dirty="0" err="1" smtClean="0"/>
              <a:t>공예은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조유정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최성철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BigData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범죄예측의 분석기법 연구</a:t>
            </a:r>
            <a:r>
              <a:rPr lang="en-US" altLang="ko-KR" dirty="0" smtClean="0"/>
              <a:t>”, 2020</a:t>
            </a:r>
          </a:p>
          <a:p>
            <a:r>
              <a:rPr lang="en-US" altLang="ko-KR" dirty="0"/>
              <a:t>[9] https://</a:t>
            </a:r>
            <a:r>
              <a:rPr lang="en-US" altLang="ko-KR" dirty="0" smtClean="0"/>
              <a:t>www.fnnews.com/news/202405171131471415</a:t>
            </a:r>
          </a:p>
          <a:p>
            <a:r>
              <a:rPr lang="en-US" altLang="ko-KR" dirty="0"/>
              <a:t>[10] https://</a:t>
            </a:r>
            <a:r>
              <a:rPr lang="en-US" altLang="ko-KR" dirty="0" smtClean="0"/>
              <a:t>www.news1.kr/articles/5422918</a:t>
            </a:r>
          </a:p>
          <a:p>
            <a:r>
              <a:rPr lang="en-US" altLang="ko-KR" dirty="0"/>
              <a:t>[11] https://</a:t>
            </a:r>
            <a:r>
              <a:rPr lang="en-US" altLang="ko-KR" dirty="0" smtClean="0"/>
              <a:t>www.joongboo.com/news/articleView.html?idxno=363653569</a:t>
            </a:r>
          </a:p>
          <a:p>
            <a:r>
              <a:rPr lang="en-US" altLang="ko-KR" dirty="0"/>
              <a:t>[12] http://</a:t>
            </a:r>
            <a:r>
              <a:rPr lang="en-US" altLang="ko-KR" dirty="0" smtClean="0"/>
              <a:t>www.hitnews.co.kr/news/articleView.html?idxno=48921</a:t>
            </a:r>
          </a:p>
          <a:p>
            <a:r>
              <a:rPr lang="en-US" altLang="ko-KR" dirty="0"/>
              <a:t>[13] https://</a:t>
            </a:r>
            <a:r>
              <a:rPr lang="en-US" altLang="ko-KR" dirty="0" smtClean="0"/>
              <a:t>www.etnews.com/20240503000192</a:t>
            </a:r>
          </a:p>
        </p:txBody>
      </p:sp>
    </p:spTree>
    <p:extLst>
      <p:ext uri="{BB962C8B-B14F-4D97-AF65-F5344CB8AC3E}">
        <p14:creationId xmlns:p14="http://schemas.microsoft.com/office/powerpoint/2010/main" val="1311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303118" y="2781722"/>
            <a:ext cx="5821583" cy="1368152"/>
          </a:xfrm>
        </p:spPr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774727" y="1701603"/>
            <a:ext cx="3168352" cy="769423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r>
              <a:rPr lang="ko-KR" altLang="en-US" sz="4400" b="1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목차</a:t>
            </a:r>
            <a:endParaRPr lang="ko-KR" altLang="en-US" sz="4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751390" y="2471044"/>
            <a:ext cx="4032448" cy="347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3" tIns="45711" rIns="91423" bIns="45711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01 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연구 의의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02 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데이터 소개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03 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연구 과정 및 결과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04 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기대효과</a:t>
            </a:r>
            <a:endParaRPr lang="en-US" altLang="ko-KR" sz="2200" b="1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n-ea"/>
              </a:rPr>
              <a:t>05  </a:t>
            </a:r>
            <a:r>
              <a:rPr lang="ko-KR" altLang="en-US" sz="2200" b="1" dirty="0" smtClean="0">
                <a:solidFill>
                  <a:schemeClr val="bg1"/>
                </a:solidFill>
                <a:latin typeface="+mn-ea"/>
              </a:rPr>
              <a:t>참고문헌</a:t>
            </a:r>
            <a:endParaRPr lang="en-US" altLang="ko-KR" sz="22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06463" y="707525"/>
            <a:ext cx="3237233" cy="1100639"/>
            <a:chOff x="3006462" y="707524"/>
            <a:chExt cx="3237233" cy="11006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024989" y="1269554"/>
              <a:ext cx="321870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900" b="1" dirty="0" smtClean="0">
                  <a:solidFill>
                    <a:srgbClr val="252A85"/>
                  </a:solidFill>
                  <a:latin typeface="+mj-lt"/>
                  <a:cs typeface="굴림" pitchFamily="50" charset="-127"/>
                </a:rPr>
                <a:t>연구 의의</a:t>
              </a:r>
              <a:endParaRPr kumimoji="1" lang="en-US" altLang="ko-KR" sz="2900" b="1" dirty="0">
                <a:solidFill>
                  <a:srgbClr val="252A85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06462" y="707524"/>
              <a:ext cx="936103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252A85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252A8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679382" y="2277667"/>
            <a:ext cx="4392488" cy="255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  <a:spAutoFit/>
          </a:bodyPr>
          <a:lstStyle/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마약 범죄의 증가</a:t>
            </a: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마약 예방 강사 및 예방 제도 부족</a:t>
            </a:r>
            <a:endParaRPr kumimoji="1" lang="en-US" altLang="ko-KR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>
                <a:solidFill>
                  <a:schemeClr val="bg1"/>
                </a:solidFill>
                <a:cs typeface="굴림" pitchFamily="50" charset="-127"/>
              </a:rPr>
              <a:t>특히 </a:t>
            </a:r>
            <a:r>
              <a:rPr kumimoji="1" lang="en-US" altLang="ko-KR" dirty="0">
                <a:solidFill>
                  <a:schemeClr val="bg1"/>
                </a:solidFill>
                <a:cs typeface="굴림" pitchFamily="50" charset="-127"/>
              </a:rPr>
              <a:t>“</a:t>
            </a:r>
            <a:r>
              <a:rPr kumimoji="1" lang="ko-KR" altLang="en-US" dirty="0">
                <a:solidFill>
                  <a:schemeClr val="bg1"/>
                </a:solidFill>
                <a:cs typeface="굴림" pitchFamily="50" charset="-127"/>
              </a:rPr>
              <a:t>청소년</a:t>
            </a:r>
            <a:r>
              <a:rPr kumimoji="1" lang="en-US" altLang="ko-KR" dirty="0">
                <a:solidFill>
                  <a:schemeClr val="bg1"/>
                </a:solidFill>
                <a:cs typeface="굴림" pitchFamily="50" charset="-127"/>
              </a:rPr>
              <a:t>” </a:t>
            </a:r>
            <a:r>
              <a:rPr kumimoji="1" lang="ko-KR" altLang="en-US" dirty="0" smtClean="0">
                <a:solidFill>
                  <a:schemeClr val="bg1"/>
                </a:solidFill>
                <a:cs typeface="굴림" pitchFamily="50" charset="-127"/>
              </a:rPr>
              <a:t>범죄 </a:t>
            </a:r>
            <a:r>
              <a:rPr kumimoji="1" lang="ko-KR" altLang="en-US" dirty="0">
                <a:solidFill>
                  <a:schemeClr val="bg1"/>
                </a:solidFill>
                <a:cs typeface="굴림" pitchFamily="50" charset="-127"/>
              </a:rPr>
              <a:t>위험 수위</a:t>
            </a:r>
            <a:endParaRPr kumimoji="1" lang="en-US" altLang="ko-KR" dirty="0">
              <a:solidFill>
                <a:schemeClr val="bg1"/>
              </a:solidFill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 smtClean="0"/>
              <a:t>연구 의의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6" y="2277666"/>
            <a:ext cx="7311229" cy="1207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2591384"/>
            <a:ext cx="4176464" cy="4054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6" y="1485579"/>
            <a:ext cx="8653882" cy="59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06463" y="707525"/>
            <a:ext cx="3237233" cy="1100639"/>
            <a:chOff x="3006462" y="707524"/>
            <a:chExt cx="3237233" cy="11006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024989" y="1269554"/>
              <a:ext cx="321870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900" b="1" dirty="0" smtClean="0">
                  <a:solidFill>
                    <a:srgbClr val="252A85"/>
                  </a:solidFill>
                  <a:latin typeface="+mj-lt"/>
                  <a:cs typeface="굴림" pitchFamily="50" charset="-127"/>
                </a:rPr>
                <a:t>데이터</a:t>
              </a:r>
              <a:endParaRPr kumimoji="1" lang="en-US" altLang="ko-KR" sz="2900" b="1" dirty="0">
                <a:solidFill>
                  <a:srgbClr val="252A85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06462" y="707524"/>
              <a:ext cx="936103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252A85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rgbClr val="252A8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76550" y="2277667"/>
            <a:ext cx="4063272" cy="286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  <a:spAutoFit/>
          </a:bodyPr>
          <a:lstStyle/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경찰청 홈페이지에서 수집</a:t>
            </a:r>
            <a:endParaRPr kumimoji="1" lang="en-US" altLang="ko-KR" sz="1800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>
                <a:solidFill>
                  <a:schemeClr val="bg1"/>
                </a:solidFill>
                <a:cs typeface="굴림" pitchFamily="50" charset="-127"/>
              </a:rPr>
              <a:t>데이터는 </a:t>
            </a:r>
            <a:r>
              <a:rPr kumimoji="1" lang="en-US" altLang="ko-KR" sz="1800" dirty="0">
                <a:solidFill>
                  <a:schemeClr val="bg1"/>
                </a:solidFill>
                <a:cs typeface="굴림" pitchFamily="50" charset="-127"/>
              </a:rPr>
              <a:t>“</a:t>
            </a:r>
            <a:r>
              <a:rPr kumimoji="1" lang="ko-KR" altLang="en-US" sz="1800" dirty="0">
                <a:solidFill>
                  <a:schemeClr val="bg1"/>
                </a:solidFill>
                <a:cs typeface="굴림" pitchFamily="50" charset="-127"/>
              </a:rPr>
              <a:t>마약범죄</a:t>
            </a:r>
            <a:r>
              <a:rPr kumimoji="1" lang="en-US" altLang="ko-KR" sz="1800" dirty="0">
                <a:solidFill>
                  <a:schemeClr val="bg1"/>
                </a:solidFill>
                <a:cs typeface="굴림" pitchFamily="50" charset="-127"/>
              </a:rPr>
              <a:t>”</a:t>
            </a:r>
            <a:r>
              <a:rPr kumimoji="1" lang="ko-KR" altLang="en-US" sz="1800" dirty="0">
                <a:solidFill>
                  <a:schemeClr val="bg1"/>
                </a:solidFill>
                <a:cs typeface="굴림" pitchFamily="50" charset="-127"/>
              </a:rPr>
              <a:t> 유형 기준으로 새로운 </a:t>
            </a:r>
            <a:r>
              <a:rPr kumimoji="1" lang="en-US" altLang="ko-KR" sz="1800" dirty="0">
                <a:solidFill>
                  <a:schemeClr val="bg1"/>
                </a:solidFill>
                <a:cs typeface="굴림" pitchFamily="50" charset="-127"/>
              </a:rPr>
              <a:t>DB</a:t>
            </a:r>
            <a:r>
              <a:rPr kumimoji="1" lang="ko-KR" altLang="en-US" sz="1800" dirty="0">
                <a:solidFill>
                  <a:schemeClr val="bg1"/>
                </a:solidFill>
                <a:cs typeface="굴림" pitchFamily="50" charset="-127"/>
              </a:rPr>
              <a:t> 생성</a:t>
            </a:r>
            <a:r>
              <a:rPr kumimoji="1" lang="en-US" altLang="ko-KR" sz="1800" dirty="0" smtClean="0">
                <a:solidFill>
                  <a:schemeClr val="bg1"/>
                </a:solidFill>
                <a:cs typeface="굴림" pitchFamily="50" charset="-127"/>
              </a:rPr>
              <a:t>. 12</a:t>
            </a:r>
            <a:r>
              <a:rPr kumimoji="1" lang="ko-KR" altLang="en-US" sz="1800" dirty="0" smtClean="0">
                <a:solidFill>
                  <a:schemeClr val="bg1"/>
                </a:solidFill>
                <a:cs typeface="굴림" pitchFamily="50" charset="-127"/>
              </a:rPr>
              <a:t>년치 데이터 수집</a:t>
            </a:r>
            <a:r>
              <a:rPr kumimoji="1" lang="en-US" altLang="ko-KR" sz="1800" dirty="0" smtClean="0">
                <a:solidFill>
                  <a:schemeClr val="bg1"/>
                </a:solidFill>
                <a:cs typeface="굴림" pitchFamily="50" charset="-127"/>
              </a:rPr>
              <a:t>.</a:t>
            </a:r>
            <a:endParaRPr kumimoji="1" lang="en-US" altLang="ko-KR" sz="1800" dirty="0">
              <a:solidFill>
                <a:schemeClr val="bg1"/>
              </a:solidFill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범죄 발생 지역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발생 장소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범행동기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, 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발생 시간대 등 총 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10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개 카테고리 사용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8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0550" y="1413570"/>
            <a:ext cx="2268570" cy="61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dirty="0">
                <a:cs typeface="굴림" pitchFamily="50" charset="-127"/>
                <a:hlinkClick r:id="rId2"/>
              </a:rPr>
              <a:t>경찰청 범죄통계</a:t>
            </a:r>
            <a:endParaRPr kumimoji="1" lang="en-US" altLang="ko-KR" dirty="0">
              <a:cs typeface="굴림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8" y="1557586"/>
            <a:ext cx="7805387" cy="494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0216" r="3238" b="58376"/>
          <a:stretch/>
        </p:blipFill>
        <p:spPr>
          <a:xfrm>
            <a:off x="5905809" y="909514"/>
            <a:ext cx="6067425" cy="1032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2629694"/>
            <a:ext cx="6445636" cy="398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2150315"/>
            <a:ext cx="5688632" cy="445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8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06463" y="707525"/>
            <a:ext cx="3237233" cy="1100639"/>
            <a:chOff x="3006462" y="707524"/>
            <a:chExt cx="3237233" cy="110063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024989" y="1269554"/>
              <a:ext cx="321870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900" b="1" dirty="0" smtClean="0">
                  <a:solidFill>
                    <a:srgbClr val="252A85"/>
                  </a:solidFill>
                  <a:latin typeface="+mj-lt"/>
                  <a:cs typeface="굴림" pitchFamily="50" charset="-127"/>
                </a:rPr>
                <a:t>연구진행 및 결과</a:t>
              </a:r>
              <a:endParaRPr kumimoji="1" lang="en-US" altLang="ko-KR" sz="2900" b="1" dirty="0">
                <a:solidFill>
                  <a:srgbClr val="252A85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006462" y="707524"/>
              <a:ext cx="936103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rgbClr val="252A85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rgbClr val="252A85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7576550" y="2277667"/>
            <a:ext cx="4063272" cy="230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  <a:spAutoFit/>
          </a:bodyPr>
          <a:lstStyle/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데이터 전처리 및 새로운 </a:t>
            </a: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DB 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생성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Train: Test 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비율 정하기</a:t>
            </a:r>
            <a:endParaRPr kumimoji="1" lang="en-US" altLang="ko-KR" sz="1800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err="1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랜덤포레스트</a:t>
            </a: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 모델 사용</a:t>
            </a:r>
            <a:endParaRPr kumimoji="1" lang="en-US" altLang="ko-KR" sz="1800" dirty="0" smtClean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indent="-228585" defTabSz="91434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800" dirty="0" smtClean="0">
                <a:solidFill>
                  <a:schemeClr val="bg1"/>
                </a:solidFill>
                <a:latin typeface="+mj-lt"/>
                <a:cs typeface="굴림" pitchFamily="50" charset="-127"/>
              </a:rPr>
              <a:t>모델 성능 평가</a:t>
            </a: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3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 smtClean="0"/>
              <a:t>연구 과정 및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2" y="1341562"/>
            <a:ext cx="6974445" cy="4291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93" y="3285778"/>
            <a:ext cx="7405736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319343" y="1485578"/>
            <a:ext cx="46085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err="1" smtClean="0"/>
              <a:t>원데이터에</a:t>
            </a:r>
            <a:r>
              <a:rPr lang="ko-KR" altLang="en-US" dirty="0" smtClean="0"/>
              <a:t> 기반하여 가상 </a:t>
            </a:r>
            <a:r>
              <a:rPr lang="ko-KR" altLang="en-US" dirty="0" err="1" smtClean="0"/>
              <a:t>비범죄</a:t>
            </a:r>
            <a:r>
              <a:rPr lang="ko-KR" altLang="en-US" dirty="0" smtClean="0"/>
              <a:t> 데이터 생성 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2.</a:t>
            </a:r>
            <a:r>
              <a:rPr lang="ko-KR" altLang="en-US" dirty="0" err="1" smtClean="0"/>
              <a:t>원데이터와</a:t>
            </a:r>
            <a:r>
              <a:rPr lang="ko-KR" altLang="en-US" dirty="0" smtClean="0"/>
              <a:t> 가상 </a:t>
            </a:r>
            <a:r>
              <a:rPr lang="ko-KR" altLang="en-US" dirty="0" err="1" smtClean="0"/>
              <a:t>비범죄</a:t>
            </a:r>
            <a:r>
              <a:rPr lang="ko-KR" altLang="en-US" dirty="0" smtClean="0"/>
              <a:t> 데이터 </a:t>
            </a:r>
            <a:r>
              <a:rPr lang="ko-KR" altLang="en-US" dirty="0" err="1" smtClean="0"/>
              <a:t>라벨링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하나의 데이터로 통합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9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14721</TotalTime>
  <Words>466</Words>
  <Application>Microsoft Office PowerPoint</Application>
  <PresentationFormat>사용자 지정</PresentationFormat>
  <Paragraphs>76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Arial</vt:lpstr>
      <vt:lpstr>맑은 고딕</vt:lpstr>
      <vt:lpstr>굴림체</vt:lpstr>
      <vt:lpstr>Calibri Light</vt:lpstr>
      <vt:lpstr>Wingdings</vt:lpstr>
      <vt:lpstr>Noto Sans</vt:lpstr>
      <vt:lpstr>Calibri</vt:lpstr>
      <vt:lpstr>Office 테마</vt:lpstr>
      <vt:lpstr>머신러닝을 이용한  마약 범죄 통계 분석 </vt:lpstr>
      <vt:lpstr>PowerPoint 프레젠테이션</vt:lpstr>
      <vt:lpstr>PowerPoint 프레젠테이션</vt:lpstr>
      <vt:lpstr>01 연구 의의</vt:lpstr>
      <vt:lpstr>PowerPoint 프레젠테이션</vt:lpstr>
      <vt:lpstr>02 데이터</vt:lpstr>
      <vt:lpstr>02 데이터</vt:lpstr>
      <vt:lpstr>PowerPoint 프레젠테이션</vt:lpstr>
      <vt:lpstr>03 연구 과정 및 결과</vt:lpstr>
      <vt:lpstr>03 연구 과정 및 결과</vt:lpstr>
      <vt:lpstr>03 연구 과정 및 결과</vt:lpstr>
      <vt:lpstr>03 연구 과정 및 결과</vt:lpstr>
      <vt:lpstr>03 연구 과정 및 결과</vt:lpstr>
      <vt:lpstr>03 연구 과정 및 결과</vt:lpstr>
      <vt:lpstr>PowerPoint 프레젠테이션</vt:lpstr>
      <vt:lpstr>04 기대효과</vt:lpstr>
      <vt:lpstr>PowerPoint 프레젠테이션</vt:lpstr>
      <vt:lpstr>05 참고문헌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sportwoman@naver.com</cp:lastModifiedBy>
  <cp:revision>58</cp:revision>
  <dcterms:created xsi:type="dcterms:W3CDTF">2010-02-01T08:03:16Z</dcterms:created>
  <dcterms:modified xsi:type="dcterms:W3CDTF">2024-05-28T00:07:32Z</dcterms:modified>
  <cp:category>www.slidemembers.com</cp:category>
</cp:coreProperties>
</file>